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7"/>
  </p:notesMasterIdLst>
  <p:handoutMasterIdLst>
    <p:handoutMasterId r:id="rId68"/>
  </p:handoutMasterIdLst>
  <p:sldIdLst>
    <p:sldId id="693" r:id="rId2"/>
    <p:sldId id="1339" r:id="rId3"/>
    <p:sldId id="1356" r:id="rId4"/>
    <p:sldId id="1483" r:id="rId5"/>
    <p:sldId id="1484" r:id="rId6"/>
    <p:sldId id="1485" r:id="rId7"/>
    <p:sldId id="1486" r:id="rId8"/>
    <p:sldId id="1487" r:id="rId9"/>
    <p:sldId id="1488" r:id="rId10"/>
    <p:sldId id="1489" r:id="rId11"/>
    <p:sldId id="1467" r:id="rId12"/>
    <p:sldId id="1471" r:id="rId13"/>
    <p:sldId id="1472" r:id="rId14"/>
    <p:sldId id="1474" r:id="rId15"/>
    <p:sldId id="1475" r:id="rId16"/>
    <p:sldId id="1473" r:id="rId17"/>
    <p:sldId id="1481" r:id="rId18"/>
    <p:sldId id="1510" r:id="rId19"/>
    <p:sldId id="1511" r:id="rId20"/>
    <p:sldId id="1482" r:id="rId21"/>
    <p:sldId id="1470" r:id="rId22"/>
    <p:sldId id="1468" r:id="rId23"/>
    <p:sldId id="1469" r:id="rId24"/>
    <p:sldId id="1516" r:id="rId25"/>
    <p:sldId id="1500" r:id="rId26"/>
    <p:sldId id="1476" r:id="rId27"/>
    <p:sldId id="1479" r:id="rId28"/>
    <p:sldId id="1480" r:id="rId29"/>
    <p:sldId id="1455" r:id="rId30"/>
    <p:sldId id="1477" r:id="rId31"/>
    <p:sldId id="1478" r:id="rId32"/>
    <p:sldId id="1457" r:id="rId33"/>
    <p:sldId id="1422" r:id="rId34"/>
    <p:sldId id="1423" r:id="rId35"/>
    <p:sldId id="1460" r:id="rId36"/>
    <p:sldId id="1461" r:id="rId37"/>
    <p:sldId id="1490" r:id="rId38"/>
    <p:sldId id="1491" r:id="rId39"/>
    <p:sldId id="1492" r:id="rId40"/>
    <p:sldId id="1493" r:id="rId41"/>
    <p:sldId id="1494" r:id="rId42"/>
    <p:sldId id="1495" r:id="rId43"/>
    <p:sldId id="1496" r:id="rId44"/>
    <p:sldId id="1497" r:id="rId45"/>
    <p:sldId id="1499" r:id="rId46"/>
    <p:sldId id="1498" r:id="rId47"/>
    <p:sldId id="1501" r:id="rId48"/>
    <p:sldId id="1502" r:id="rId49"/>
    <p:sldId id="1503" r:id="rId50"/>
    <p:sldId id="1462" r:id="rId51"/>
    <p:sldId id="1464" r:id="rId52"/>
    <p:sldId id="1440" r:id="rId53"/>
    <p:sldId id="1442" r:id="rId54"/>
    <p:sldId id="1430" r:id="rId55"/>
    <p:sldId id="1448" r:id="rId56"/>
    <p:sldId id="1506" r:id="rId57"/>
    <p:sldId id="1508" r:id="rId58"/>
    <p:sldId id="1509" r:id="rId59"/>
    <p:sldId id="1512" r:id="rId60"/>
    <p:sldId id="1513" r:id="rId61"/>
    <p:sldId id="1514" r:id="rId62"/>
    <p:sldId id="1449" r:id="rId63"/>
    <p:sldId id="1515" r:id="rId64"/>
    <p:sldId id="1504" r:id="rId65"/>
    <p:sldId id="1465" r:id="rId6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6" y="-22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58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EXTERN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INTERNA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22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2800" noProof="0"/>
              <a:t>Dívida Externa Bruta (US$ bilhões)</a:t>
            </a:r>
          </a:p>
        </c:rich>
      </c:tx>
      <c:layout>
        <c:manualLayout>
          <c:xMode val="edge"/>
          <c:yMode val="edge"/>
          <c:x val="0.276086911549849"/>
          <c:y val="0.059191270382540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623188405797"/>
          <c:y val="0.199255483399317"/>
          <c:w val="0.881159420289855"/>
          <c:h val="0.677841083713563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DÍVIDA EXTERNA (US$ BILHÕES)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numRef>
              <c:f>Plan2!$A$2:$A$46</c:f>
              <c:numCache>
                <c:formatCode>General</c:formatCode>
                <c:ptCount val="45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  <c:pt idx="44">
                  <c:v>2015.0</c:v>
                </c:pt>
              </c:numCache>
            </c:numRef>
          </c:cat>
          <c:val>
            <c:numRef>
              <c:f>Plan2!$B$2:$B$46</c:f>
              <c:numCache>
                <c:formatCode>#,##0</c:formatCode>
                <c:ptCount val="45"/>
                <c:pt idx="0">
                  <c:v>8.2834</c:v>
                </c:pt>
                <c:pt idx="1">
                  <c:v>11.4639</c:v>
                </c:pt>
                <c:pt idx="2">
                  <c:v>14.8572</c:v>
                </c:pt>
                <c:pt idx="3">
                  <c:v>20.0324</c:v>
                </c:pt>
                <c:pt idx="4">
                  <c:v>25.1156</c:v>
                </c:pt>
                <c:pt idx="5">
                  <c:v>32.1451</c:v>
                </c:pt>
                <c:pt idx="6">
                  <c:v>37.9507</c:v>
                </c:pt>
                <c:pt idx="7">
                  <c:v>52.1864</c:v>
                </c:pt>
                <c:pt idx="8">
                  <c:v>55.8029</c:v>
                </c:pt>
                <c:pt idx="9">
                  <c:v>64.2595</c:v>
                </c:pt>
                <c:pt idx="10">
                  <c:v>73.9628</c:v>
                </c:pt>
                <c:pt idx="11">
                  <c:v>85.4875</c:v>
                </c:pt>
                <c:pt idx="12">
                  <c:v>93.7452</c:v>
                </c:pt>
                <c:pt idx="13">
                  <c:v>102.127</c:v>
                </c:pt>
                <c:pt idx="14">
                  <c:v>105.1706</c:v>
                </c:pt>
                <c:pt idx="15">
                  <c:v>111.2027</c:v>
                </c:pt>
                <c:pt idx="16">
                  <c:v>121.1882</c:v>
                </c:pt>
                <c:pt idx="17">
                  <c:v>113.511</c:v>
                </c:pt>
                <c:pt idx="18">
                  <c:v>115.5061</c:v>
                </c:pt>
                <c:pt idx="19">
                  <c:v>123.4385</c:v>
                </c:pt>
                <c:pt idx="20">
                  <c:v>123.9104</c:v>
                </c:pt>
                <c:pt idx="21">
                  <c:v>135.9488</c:v>
                </c:pt>
                <c:pt idx="22">
                  <c:v>145.7259</c:v>
                </c:pt>
                <c:pt idx="23">
                  <c:v>148.2952</c:v>
                </c:pt>
                <c:pt idx="24">
                  <c:v>159.256</c:v>
                </c:pt>
                <c:pt idx="25">
                  <c:v>179.934</c:v>
                </c:pt>
                <c:pt idx="26">
                  <c:v>199.9975</c:v>
                </c:pt>
                <c:pt idx="27">
                  <c:v>241.64363</c:v>
                </c:pt>
                <c:pt idx="28">
                  <c:v>241.46884</c:v>
                </c:pt>
                <c:pt idx="29">
                  <c:v>236.15661</c:v>
                </c:pt>
                <c:pt idx="30">
                  <c:v>226.0672532118114</c:v>
                </c:pt>
                <c:pt idx="31">
                  <c:v>227.6893879945546</c:v>
                </c:pt>
                <c:pt idx="32">
                  <c:v>235.414127826673</c:v>
                </c:pt>
                <c:pt idx="33">
                  <c:v>220.182314781429</c:v>
                </c:pt>
                <c:pt idx="34">
                  <c:v>187.9874248928572</c:v>
                </c:pt>
                <c:pt idx="35">
                  <c:v>199.2418730010986</c:v>
                </c:pt>
                <c:pt idx="36">
                  <c:v>243.871</c:v>
                </c:pt>
                <c:pt idx="37">
                  <c:v>267.0</c:v>
                </c:pt>
                <c:pt idx="38">
                  <c:v>282.0</c:v>
                </c:pt>
                <c:pt idx="39">
                  <c:v>350.0</c:v>
                </c:pt>
                <c:pt idx="40">
                  <c:v>402.385</c:v>
                </c:pt>
                <c:pt idx="41">
                  <c:v>440.603541665848</c:v>
                </c:pt>
                <c:pt idx="42" formatCode="##\ ###\ ##0_);\-##\ ###\ ##0_);\-\ \ ">
                  <c:v>482.770797068358</c:v>
                </c:pt>
                <c:pt idx="43" formatCode="##\ ###\ ##0_);\-##\ ###\ ##0_);\-\ \ ">
                  <c:v>554.708937494013</c:v>
                </c:pt>
                <c:pt idx="44">
                  <c:v>540.4559999999982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604840"/>
        <c:axId val="-2069581208"/>
      </c:lineChart>
      <c:catAx>
        <c:axId val="-21286048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9581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695812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86048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2800" b="1" dirty="0"/>
              <a:t>Dívida Interna Federal Bruta (</a:t>
            </a:r>
            <a:r>
              <a:rPr lang="pt-BR" sz="2800" b="1" dirty="0" err="1"/>
              <a:t>R</a:t>
            </a:r>
            <a:r>
              <a:rPr lang="pt-BR" sz="2800" b="1" dirty="0"/>
              <a:t>$ bilhões)</a:t>
            </a:r>
          </a:p>
        </c:rich>
      </c:tx>
      <c:layout>
        <c:manualLayout>
          <c:xMode val="edge"/>
          <c:yMode val="edge"/>
          <c:x val="0.196347129521221"/>
          <c:y val="0.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176071741032"/>
          <c:y val="0.180403781707217"/>
          <c:w val="0.787275371828522"/>
          <c:h val="0.666762934909953"/>
        </c:manualLayout>
      </c:layout>
      <c:lineChart>
        <c:grouping val="standard"/>
        <c:varyColors val="0"/>
        <c:ser>
          <c:idx val="0"/>
          <c:order val="0"/>
          <c:tx>
            <c:strRef>
              <c:f>Plan4!$C$1</c:f>
              <c:strCache>
                <c:ptCount val="1"/>
                <c:pt idx="0">
                  <c:v>Dívida Interna Federal (R$ bilhões)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Plan4!$B$2:$B$23</c:f>
              <c:numCache>
                <c:formatCode>General</c:formatCode>
                <c:ptCount val="22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</c:numCache>
            </c:numRef>
          </c:cat>
          <c:val>
            <c:numRef>
              <c:f>Plan4!$C$2:$C$23</c:f>
              <c:numCache>
                <c:formatCode>#,##0.00</c:formatCode>
                <c:ptCount val="22"/>
                <c:pt idx="0">
                  <c:v>85.75531430300001</c:v>
                </c:pt>
                <c:pt idx="1">
                  <c:v>133.942050833</c:v>
                </c:pt>
                <c:pt idx="2">
                  <c:v>197.879914695</c:v>
                </c:pt>
                <c:pt idx="3">
                  <c:v>290.969527996</c:v>
                </c:pt>
                <c:pt idx="4">
                  <c:v>448.529388828</c:v>
                </c:pt>
                <c:pt idx="5">
                  <c:v>527.5264207899975</c:v>
                </c:pt>
                <c:pt idx="6">
                  <c:v>641.598802965</c:v>
                </c:pt>
                <c:pt idx="7">
                  <c:v>813.526303912</c:v>
                </c:pt>
                <c:pt idx="8">
                  <c:v>905.920697397998</c:v>
                </c:pt>
                <c:pt idx="9">
                  <c:v>1008.763194165</c:v>
                </c:pt>
                <c:pt idx="10">
                  <c:v>1113.127433446</c:v>
                </c:pt>
                <c:pt idx="11">
                  <c:v>1259.34106822</c:v>
                </c:pt>
                <c:pt idx="12">
                  <c:v>1390.693785194</c:v>
                </c:pt>
                <c:pt idx="13">
                  <c:v>1583.871437117</c:v>
                </c:pt>
                <c:pt idx="14">
                  <c:v>1759.134189187</c:v>
                </c:pt>
                <c:pt idx="15">
                  <c:v>2036.230541688</c:v>
                </c:pt>
                <c:pt idx="16">
                  <c:v>2307.14299710808</c:v>
                </c:pt>
                <c:pt idx="17">
                  <c:v>2536.06558601768</c:v>
                </c:pt>
                <c:pt idx="18">
                  <c:v>2823.0</c:v>
                </c:pt>
                <c:pt idx="19" formatCode="General">
                  <c:v>2986.224</c:v>
                </c:pt>
                <c:pt idx="20" formatCode="General">
                  <c:v>3301.0512760225</c:v>
                </c:pt>
                <c:pt idx="21" formatCode="General">
                  <c:v>3936.681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7588456"/>
        <c:axId val="-2127632200"/>
      </c:lineChart>
      <c:catAx>
        <c:axId val="-212758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27632200"/>
        <c:crosses val="autoZero"/>
        <c:auto val="1"/>
        <c:lblAlgn val="ctr"/>
        <c:lblOffset val="100"/>
        <c:noMultiLvlLbl val="0"/>
      </c:catAx>
      <c:valAx>
        <c:axId val="-21276322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275884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0.21368</cdr:x>
      <cdr:y>0.20732</cdr:y>
    </cdr:from>
    <cdr:to>
      <cdr:x>0.55556</cdr:x>
      <cdr:y>0.59825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224136"/>
          <a:ext cx="2880320" cy="2308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CC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Graves indícios de ilegalidade identificados pela CPI: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Juros sobre juros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Conflito de </a:t>
          </a: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interesses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Mecanismos escandalosos</a:t>
          </a:r>
          <a:endParaRPr lang="pt-BR" sz="1600" dirty="0">
            <a:solidFill>
              <a:srgbClr val="C00000"/>
            </a:solidFill>
            <a:latin typeface="Arial" charset="0"/>
            <a:cs typeface="Arial" charset="0"/>
          </a:endParaRP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Falta de transparência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50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51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65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9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11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goo.gl/6CEXv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wp-content/uploads/2012/06/Informativo-ESTADOS-III.pdf" TargetMode="External"/><Relationship Id="rId4" Type="http://schemas.openxmlformats.org/officeDocument/2006/relationships/hyperlink" Target="http://www.auditoriacidada.org.br/wp-content/uploads/2013/12/Carta-Senadores-II-2013-.pdf" TargetMode="External"/><Relationship Id="rId5" Type="http://schemas.openxmlformats.org/officeDocument/2006/relationships/hyperlink" Target="http://www.auditoriacidada.org.br/wp-content/uploads/2016/04/Nota-Te%CC%81cnica-ACD-1.2016-para-o-STF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divida-auditoriacidada.org.b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SI.POV.GINI" TargetMode="External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epecdg.com.br/uploads/artigos/SSRN-id2479685.pdf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116632"/>
            <a:ext cx="9906000" cy="65556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26 de julho de 2016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REUNIÃO DE ESTUDOS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40889"/>
              </p:ext>
            </p:extLst>
          </p:nvPr>
        </p:nvGraphicFramePr>
        <p:xfrm>
          <a:off x="1784648" y="1484784"/>
          <a:ext cx="6768752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12501"/>
                <a:gridCol w="2256251"/>
              </a:tblGrid>
              <a:tr h="1344149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PAGAMENTOS EFETUADOS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R$ 246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SALDO</a:t>
                      </a:r>
                      <a:r>
                        <a:rPr lang="pt-BR" sz="2400" b="1" baseline="0" noProof="0" smtClean="0"/>
                        <a:t> DEVEDOR EM 2014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dirty="0" err="1" smtClean="0"/>
                        <a:t>R</a:t>
                      </a:r>
                      <a:r>
                        <a:rPr lang="pt-BR" sz="2400" b="1" noProof="0" dirty="0" smtClean="0"/>
                        <a:t>$</a:t>
                      </a:r>
                      <a:r>
                        <a:rPr lang="pt-BR" sz="2400" b="1" baseline="0" noProof="0" dirty="0" smtClean="0"/>
                        <a:t> 422 </a:t>
                      </a:r>
                      <a:r>
                        <a:rPr lang="pt-BR" sz="2400" b="1" noProof="0" dirty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DÍVIDA DOS ESTADOS COM 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UNIÃO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1999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2014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6021288"/>
            <a:ext cx="9345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0" dirty="0" smtClean="0">
                <a:solidFill>
                  <a:srgbClr val="FFFFFF"/>
                </a:solidFill>
              </a:rPr>
              <a:t>Fontes: </a:t>
            </a:r>
            <a:r>
              <a:rPr lang="pt-BR" sz="2000" b="0" dirty="0">
                <a:solidFill>
                  <a:srgbClr val="FFFFFF"/>
                </a:solidFill>
              </a:rPr>
              <a:t>Saldo inicial obtido da Tabela fornecida pelo Tesouro Nacional à CPI. </a:t>
            </a:r>
            <a:r>
              <a:rPr lang="pt-BR" sz="2000" b="0" dirty="0" smtClean="0">
                <a:solidFill>
                  <a:srgbClr val="FFFFFF"/>
                </a:solidFill>
              </a:rPr>
              <a:t>Pagamentos </a:t>
            </a:r>
            <a:r>
              <a:rPr lang="pt-BR" sz="2000" b="0" dirty="0">
                <a:solidFill>
                  <a:srgbClr val="FFFFFF"/>
                </a:solidFill>
              </a:rPr>
              <a:t>efetuados e Saldo devedor obtidos do Balanço Geral da União</a:t>
            </a:r>
            <a:r>
              <a:rPr lang="pt-BR" b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690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4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PRIORIDADE PARA GASTOS COM A DÍVIDA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A 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prioridade na alocação de recursos para o pagamento de juros da dívida pública tem sido a principal justificativa para cortes de direitos sociais e desvinculação de receitas que a Constituição Federal designara especificamente para áreas sociais, especialmente a Seguridade Social, que engloba as áreas da Saúde, Previdência e Assistência Social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CENÁRIO DE CRISE: Falaciosos déficits</a:t>
            </a:r>
            <a:endParaRPr lang="pt-BR"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Cenário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propício para contrarreformas 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(Previdência, Trabalhista, Privatizações) e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abusivos projetos: </a:t>
            </a:r>
          </a:p>
          <a:p>
            <a:pPr algn="ctr"/>
            <a:endParaRPr lang="pt-BR" sz="11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PLP 257/2016 </a:t>
            </a:r>
          </a:p>
          <a:p>
            <a:pPr algn="ctr"/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PEC 241/2016</a:t>
            </a:r>
          </a:p>
          <a:p>
            <a:pPr algn="ctr"/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PEC 143/2015 e PEC 31/2016</a:t>
            </a:r>
            <a:endParaRPr lang="pt-BR" sz="2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22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773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0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Cenário de Escassez: Falacioso déficit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548680"/>
            <a:ext cx="8062833" cy="5055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80" y="5661248"/>
            <a:ext cx="96335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Que déficit é esse?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Se há déficit, por que querem aumentar a DRU de 20 para 30%?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Se é um mal negócio, por que os bancos estão tão interessados?</a:t>
            </a:r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1152" y="90872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latin typeface="Tahoma"/>
                <a:cs typeface="Tahoma"/>
              </a:rPr>
              <a:t>Folha online 30/05/2016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79080"/>
              </p:ext>
            </p:extLst>
          </p:nvPr>
        </p:nvGraphicFramePr>
        <p:xfrm>
          <a:off x="1424609" y="908726"/>
          <a:ext cx="7344815" cy="5546732"/>
        </p:xfrm>
        <a:graphic>
          <a:graphicData uri="http://schemas.openxmlformats.org/drawingml/2006/table">
            <a:tbl>
              <a:tblPr/>
              <a:tblGrid>
                <a:gridCol w="1530170"/>
                <a:gridCol w="1530170"/>
                <a:gridCol w="1530170"/>
                <a:gridCol w="2754305"/>
              </a:tblGrid>
              <a:tr h="5102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Resumo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28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Superávit da Seguridade Social - 2010 a 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2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bilhões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pt-BR" sz="2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78,2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2480" y="188640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NÃO EXISTE O FALACIOSO DÉFICIT DA PREVIDÊNCIA</a:t>
            </a:r>
            <a:endParaRPr lang="en-US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184" y="5805264"/>
            <a:ext cx="32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/>
              <a:t>Fonte</a:t>
            </a:r>
            <a:r>
              <a:rPr lang="en-US" b="0" dirty="0" smtClean="0"/>
              <a:t>: ANFIP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542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7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PRIVILÉGIOS FINANCEIROS DO 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elevadíssimos mensais e cumulativos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mensal e cumulativa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Primário: cortes de gastos e investimentos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etc., para priorizar o pagamento dos juros da dívida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Pagamentos de dívidas de Estados e Municípios à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pagar juros (Desp. Corrente. Fere art. 167 CF)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cobrir prejuízos do BC (Direitos sociais NÃO)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limites para custo da política monetária (LRF não limita)</a:t>
            </a:r>
          </a:p>
        </p:txBody>
      </p:sp>
    </p:spTree>
    <p:extLst>
      <p:ext uri="{BB962C8B-B14F-4D97-AF65-F5344CB8AC3E}">
        <p14:creationId xmlns:p14="http://schemas.microsoft.com/office/powerpoint/2010/main" val="103226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8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Pagamento de JUROS como se fosse AMORTIZAÇÃO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836712"/>
            <a:ext cx="9217024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Grande </a:t>
            </a:r>
            <a:r>
              <a:rPr lang="pt-BR" b="0" dirty="0">
                <a:solidFill>
                  <a:schemeClr val="tx1"/>
                </a:solidFill>
              </a:rPr>
              <a:t>parte do que tem sido registrado como “Amortização” </a:t>
            </a:r>
            <a:r>
              <a:rPr lang="pt-BR" b="0" dirty="0" smtClean="0">
                <a:solidFill>
                  <a:schemeClr val="tx1"/>
                </a:solidFill>
              </a:rPr>
              <a:t>corresponde, na verdade, ao </a:t>
            </a:r>
            <a:r>
              <a:rPr lang="pt-BR" b="0" dirty="0">
                <a:solidFill>
                  <a:schemeClr val="tx1"/>
                </a:solidFill>
              </a:rPr>
              <a:t>pagamento de juros com emissão de novos títulos da dívida pública. 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Juros são DESPESAS CORRENTES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O art. 167 da Constituição Federal proíbe emissão de títulos da dívida para o pagamento de despesas correntes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Ao </a:t>
            </a:r>
            <a:r>
              <a:rPr lang="pt-BR" b="0" dirty="0">
                <a:solidFill>
                  <a:schemeClr val="tx1"/>
                </a:solidFill>
              </a:rPr>
              <a:t>longo dos anos, </a:t>
            </a:r>
            <a:r>
              <a:rPr lang="pt-BR" b="0" dirty="0" smtClean="0">
                <a:solidFill>
                  <a:schemeClr val="tx1"/>
                </a:solidFill>
              </a:rPr>
              <a:t>a emissão ilegal de títulos para pagar juros tem </a:t>
            </a:r>
            <a:r>
              <a:rPr lang="pt-BR" b="0" dirty="0">
                <a:solidFill>
                  <a:schemeClr val="tx1"/>
                </a:solidFill>
              </a:rPr>
              <a:t>provocado um crescimento </a:t>
            </a:r>
            <a:r>
              <a:rPr lang="pt-BR" b="0" dirty="0" smtClean="0">
                <a:solidFill>
                  <a:schemeClr val="tx1"/>
                </a:solidFill>
              </a:rPr>
              <a:t>exponencial da dívida.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governo não </a:t>
            </a:r>
            <a:r>
              <a:rPr lang="pt-BR" b="0" dirty="0">
                <a:solidFill>
                  <a:schemeClr val="tx1"/>
                </a:solidFill>
              </a:rPr>
              <a:t>divulga qual parte dos juros está sendo contabilizada como “amortização”, “refinanciamento”, ou “rolagem”, o que impede a transparência do verdadeiro custo do endividamento público brasileiro. Por isso nós somamos os gastos com juros e </a:t>
            </a:r>
            <a:r>
              <a:rPr lang="pt-BR" b="0" dirty="0" smtClean="0">
                <a:solidFill>
                  <a:schemeClr val="tx1"/>
                </a:solidFill>
              </a:rPr>
              <a:t>amortizações no gráfico do orçamento que apresentamos.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24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64" y="1412776"/>
            <a:ext cx="3744416" cy="556741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2499792" y="1417712"/>
            <a:ext cx="1584176" cy="171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" y="3068960"/>
            <a:ext cx="1944216" cy="396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378200"/>
            <a:ext cx="787400" cy="10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378200"/>
            <a:ext cx="787400" cy="10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288" y="2420887"/>
            <a:ext cx="1656184" cy="659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072" y="2420888"/>
            <a:ext cx="1944216" cy="6594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4528" y="3789040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Estoque de Títulos da Dívida Interna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3080" y="3717032"/>
            <a:ext cx="1756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Estoque de Títulos da Dívida 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Interna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2720" y="26064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Tahoma"/>
                <a:cs typeface="Tahoma"/>
              </a:rPr>
              <a:t>Juros Nominais sobre o estoque de Títulos </a:t>
            </a:r>
            <a:r>
              <a:rPr lang="pt-BR" sz="1800" b="0" dirty="0">
                <a:solidFill>
                  <a:schemeClr val="tx1"/>
                </a:solidFill>
                <a:latin typeface="Tahoma"/>
                <a:cs typeface="Tahoma"/>
              </a:rPr>
              <a:t>da Dívida Interna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45288" y="1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Tahoma"/>
                <a:cs typeface="Tahoma"/>
              </a:rPr>
              <a:t>Juros Nominais deduzidos do IGP-M acumulado mensalmente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01072" y="764704"/>
            <a:ext cx="1828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dirty="0" smtClean="0">
                <a:solidFill>
                  <a:srgbClr val="FFFF00"/>
                </a:solidFill>
                <a:latin typeface="Tahoma"/>
                <a:cs typeface="Tahoma"/>
              </a:rPr>
              <a:t>Parte dos Juros Nominais transformada em “Capital”</a:t>
            </a:r>
            <a:endParaRPr lang="pt-BR" sz="2000" b="0" dirty="0">
              <a:solidFill>
                <a:srgbClr val="FFFF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946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72" y="0"/>
            <a:ext cx="10081120" cy="724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FFFF"/>
                </a:solidFill>
                <a:latin typeface="Tahoma"/>
                <a:cs typeface="Tahoma"/>
              </a:rPr>
              <a:t>PAUTA REUNIÃO DE ESTUDOS  - 26/0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lang="pt-BR" sz="2000" dirty="0" smtClean="0">
                <a:solidFill>
                  <a:srgbClr val="FFFFFF"/>
                </a:solidFill>
                <a:latin typeface="Tahoma"/>
                <a:cs typeface="Tahoma"/>
              </a:rPr>
              <a:t>/2016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t-BR" sz="2000" b="0" dirty="0" smtClean="0">
                <a:solidFill>
                  <a:srgbClr val="92D050"/>
                </a:solidFill>
                <a:latin typeface="Tahoma"/>
                <a:cs typeface="Tahoma"/>
              </a:rPr>
              <a:t>1 – APRESENTAÇÕES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pt-BR" sz="500" b="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92D050"/>
                </a:solidFill>
                <a:latin typeface="Tahoma"/>
                <a:cs typeface="Tahoma"/>
              </a:rPr>
              <a:t>BREVE ANÁLISE DE </a:t>
            </a:r>
            <a:r>
              <a:rPr lang="pt-BR" sz="2000" b="0" dirty="0" smtClean="0">
                <a:solidFill>
                  <a:srgbClr val="92D050"/>
                </a:solidFill>
                <a:latin typeface="Tahoma"/>
                <a:cs typeface="Tahoma"/>
              </a:rPr>
              <a:t>CONJUNTURA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com foco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nos projetos em andamento no Congresso Nacional que têm a dívida pública como justificativa (PLP 257/2016, PEC 241/2016, PEC 143/2015, PEC 31/2016 entre outros)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;</a:t>
            </a:r>
          </a:p>
          <a:p>
            <a:pPr lvl="0">
              <a:lnSpc>
                <a:spcPct val="110000"/>
              </a:lnSpc>
            </a:pPr>
            <a:endParaRPr lang="pt-BR" sz="5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92D050"/>
                </a:solidFill>
                <a:latin typeface="Tahoma"/>
                <a:cs typeface="Tahoma"/>
              </a:rPr>
              <a:t>NOVOS ESQUEMAS QUE GERAM DÍVIDA PÚBLICA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para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União, Estados e Municípios por meio de criação de S/A não dependente que emite debentures com garantia do ente público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;</a:t>
            </a:r>
          </a:p>
          <a:p>
            <a:pPr lvl="0">
              <a:lnSpc>
                <a:spcPct val="110000"/>
              </a:lnSpc>
            </a:pPr>
            <a:endParaRPr lang="pt-BR" sz="5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Proposta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/>
                <a:cs typeface="Tahoma"/>
              </a:rPr>
              <a:t>PARTICIPAÇÃO EFETIVA DAS ENTIDADES NA FRENTE PARLAMENTAR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Mista pela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Auditoria da Dívida Pública com participação Popular.</a:t>
            </a:r>
          </a:p>
          <a:p>
            <a:pPr lvl="0">
              <a:lnSpc>
                <a:spcPct val="110000"/>
              </a:lnSpc>
            </a:pP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lnSpc>
                <a:spcPct val="110000"/>
              </a:lnSpc>
            </a:pPr>
            <a:r>
              <a:rPr lang="pt-BR" sz="2000" b="0" dirty="0" smtClean="0">
                <a:solidFill>
                  <a:srgbClr val="92D050"/>
                </a:solidFill>
                <a:latin typeface="Tahoma"/>
                <a:cs typeface="Tahoma"/>
              </a:rPr>
              <a:t>2 - Organização </a:t>
            </a:r>
            <a:r>
              <a:rPr lang="pt-BR" sz="2000" b="0" dirty="0">
                <a:solidFill>
                  <a:srgbClr val="92D050"/>
                </a:solidFill>
                <a:latin typeface="Tahoma"/>
                <a:cs typeface="Tahoma"/>
              </a:rPr>
              <a:t>de grupos de estudos da Auditoria Cidadã da Dívida com o objetivo de consolidar estudos preparatórios para a participação das entidades na Frente Parlamentar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(que será lançada dia 9 de agosto de 2016) e para incidir sobre os demais projetos em andamento que tem a dívida como pano de fundo.</a:t>
            </a:r>
          </a:p>
          <a:p>
            <a:pPr lvl="0">
              <a:lnSpc>
                <a:spcPct val="110000"/>
              </a:lnSpc>
            </a:pP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lnSpc>
                <a:spcPct val="110000"/>
              </a:lnSpc>
            </a:pPr>
            <a:r>
              <a:rPr lang="pt-BR" sz="2000" b="0" dirty="0" smtClean="0">
                <a:solidFill>
                  <a:srgbClr val="92D050"/>
                </a:solidFill>
                <a:latin typeface="Tahoma"/>
                <a:cs typeface="Tahoma"/>
              </a:rPr>
              <a:t>3 - Deliberação </a:t>
            </a:r>
            <a:r>
              <a:rPr lang="pt-BR" sz="2000" b="0" dirty="0">
                <a:solidFill>
                  <a:srgbClr val="92D050"/>
                </a:solidFill>
                <a:latin typeface="Tahoma"/>
                <a:cs typeface="Tahoma"/>
              </a:rPr>
              <a:t>sobre o funcionamento dos grupos de estudos nos estados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, articulados com os Núcleos da Auditoria Cidadã da Dívida e entidades apoiadoras</a:t>
            </a:r>
          </a:p>
          <a:p>
            <a:pPr lvl="0">
              <a:spcAft>
                <a:spcPts val="0"/>
              </a:spcAft>
            </a:pPr>
            <a:endParaRPr lang="pt-BR" sz="16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568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– Gastos Selecionados 1995-2015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764704"/>
            <a:ext cx="9217024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30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a) Alongamento oneroso para o pagamento da dívida dos estados com a União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b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Intenso ataque aos direitos dos servidores e intervenção mediante monitoramento e avaliação dos estados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União poderá receber bens, direitos e participações acionárias em sociedades empresárias, controladas por estados e DF, como contrapartida à amortização, para privatizá-las em seguida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no Plano Plurianual (PPA)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e) Possibilita Regime Especial de Contingenciamento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Considera Aposentadorias e Pensões como “Despesas de Pessoal” 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g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Torna mais rígidos os controles das despesas com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h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Estabelece mecanismos automáticos de ajuste da despesa para fins de cumprimento do limite concebido, em 3 estágios sequenciais.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Permite a contratação de dívida para reduzir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j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 Transforma a união em seguradora internacional para investidores privados nacionais e estrangeiros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Desrespeito às vinculações de recursos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l) Ilegalidade na previsão de atualização monetária para a dívida pública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m)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garantia de remuneração da sobra de caixa de bancos </a:t>
            </a:r>
          </a:p>
        </p:txBody>
      </p:sp>
    </p:spTree>
    <p:extLst>
      <p:ext uri="{BB962C8B-B14F-4D97-AF65-F5344CB8AC3E}">
        <p14:creationId xmlns:p14="http://schemas.microsoft.com/office/powerpoint/2010/main" val="182447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35125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83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</a:t>
            </a:r>
            <a:r>
              <a:rPr lang="pt-BR" sz="4000" i="1" dirty="0" smtClean="0">
                <a:solidFill>
                  <a:schemeClr val="tx1"/>
                </a:solidFill>
              </a:rPr>
              <a:t>...Faz</a:t>
            </a:r>
            <a:r>
              <a:rPr lang="pt-BR" sz="400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confiança na sustentabilidade dos gastos e da dívida pública</a:t>
            </a:r>
            <a:r>
              <a:rPr lang="pt-BR" sz="4000" i="1" dirty="0" smtClean="0">
                <a:solidFill>
                  <a:schemeClr val="tx1"/>
                </a:solidFill>
              </a:rPr>
              <a:t>..</a:t>
            </a:r>
            <a:r>
              <a:rPr lang="pt-BR" sz="40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para gastos com a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dívida pública 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e despesas com aumento de capital de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empresas 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32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962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Tahoma"/>
                <a:cs typeface="Tahoma"/>
              </a:rPr>
              <a:t>Congelamento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, por 20 anos, da “despesa primária total”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do governo federal - Poder Executivo, Judiciário, Legislativo, TCU, MPU, DPU – limitando-a ao valor gasto no ano anterior, corrigido pela variação da inflação (IPCA/IBGE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Ficam for do limite: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transferências constitucionais da </a:t>
            </a:r>
            <a:r>
              <a:rPr lang="pt-BR" sz="2200" b="0">
                <a:solidFill>
                  <a:schemeClr val="tx1"/>
                </a:solidFill>
                <a:latin typeface="Tahoma"/>
                <a:cs typeface="Tahoma"/>
              </a:rPr>
              <a:t>União </a:t>
            </a:r>
            <a:r>
              <a:rPr lang="pt-BR" sz="2200" b="0" smtClean="0">
                <a:solidFill>
                  <a:schemeClr val="tx1"/>
                </a:solidFill>
                <a:latin typeface="Tahoma"/>
                <a:cs typeface="Tahoma"/>
              </a:rPr>
              <a:t>para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créditos extraordinários, despesas com eleições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despesas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com aumento de capital de empresas estatais não-dependentes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Caso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descumprido o limite, cada poder/órgão deverá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congelar o gasto com servidores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, impedindo, por exemplo, reajustes, planos de carreira, e impedindo também novos concursos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públicos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Revogação dos atuais pisos de recursos para a saúde e educação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(inclusive para estados e municípios), que atualmente são relacionados à arrecadação tributária, e passam a ser reajustados apenas pela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inflação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447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8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 - 143/2015 e PEC - 31/2016</a:t>
            </a:r>
          </a:p>
          <a:p>
            <a:endParaRPr lang="pt-BR" i="1" dirty="0" smtClean="0">
              <a:solidFill>
                <a:schemeClr val="tx1"/>
              </a:solidFill>
            </a:endParaRPr>
          </a:p>
          <a:p>
            <a:r>
              <a:rPr lang="pt-BR" sz="2800" b="0" dirty="0" smtClean="0">
                <a:solidFill>
                  <a:schemeClr val="tx1"/>
                </a:solidFill>
              </a:rPr>
              <a:t>Visam </a:t>
            </a:r>
            <a:r>
              <a:rPr lang="pt-BR" sz="2800" b="0" dirty="0">
                <a:solidFill>
                  <a:schemeClr val="tx1"/>
                </a:solidFill>
              </a:rPr>
              <a:t>renovar a DRU e ampliar o seu percentual para 30%, bem como criar a mesma modalidade de desvinculação para receitas de estados (DRE) e municípios (DRM).</a:t>
            </a:r>
          </a:p>
          <a:p>
            <a:endParaRPr lang="pt-BR" sz="2800" b="0" dirty="0">
              <a:solidFill>
                <a:schemeClr val="tx1"/>
              </a:solidFill>
            </a:endParaRPr>
          </a:p>
          <a:p>
            <a:pPr algn="ctr"/>
            <a:r>
              <a:rPr lang="pt-BR" sz="2800" b="0" dirty="0" smtClean="0">
                <a:solidFill>
                  <a:schemeClr val="tx1"/>
                </a:solidFill>
              </a:rPr>
              <a:t>O </a:t>
            </a:r>
            <a:r>
              <a:rPr lang="pt-BR" sz="2800" b="0" dirty="0">
                <a:solidFill>
                  <a:schemeClr val="tx1"/>
                </a:solidFill>
              </a:rPr>
              <a:t>relator da PEC 87/2015 (renumerada para PEC 31/2016 no Senado), durante sua tramitação na Comissão Especial da Câmara dos Deputados, admitiu que uma das funções da DRU é exatamente </a:t>
            </a:r>
            <a:r>
              <a:rPr lang="pt-BR" sz="3600" i="1" dirty="0">
                <a:solidFill>
                  <a:schemeClr val="tx1"/>
                </a:solidFill>
              </a:rPr>
              <a:t>“contribuir para a geração de superávit nas contas do governo, com o objetivo de interromper a trajetória recente de crescimento da dívida pública”. </a:t>
            </a:r>
            <a:r>
              <a:rPr lang="pt-BR" sz="2800" dirty="0"/>
              <a:t>	</a:t>
            </a:r>
            <a:r>
              <a:rPr lang="pt-BR" sz="1600" b="0" dirty="0" smtClean="0">
                <a:solidFill>
                  <a:schemeClr val="tx1"/>
                </a:solidFill>
              </a:rPr>
              <a:t>(Discurso </a:t>
            </a:r>
            <a:r>
              <a:rPr lang="pt-BR" sz="1600" b="0" dirty="0">
                <a:solidFill>
                  <a:schemeClr val="tx1"/>
                </a:solidFill>
              </a:rPr>
              <a:t>do Deputado </a:t>
            </a:r>
            <a:r>
              <a:rPr lang="pt-BR" sz="1600" b="0" dirty="0" err="1">
                <a:solidFill>
                  <a:schemeClr val="tx1"/>
                </a:solidFill>
              </a:rPr>
              <a:t>Laudivio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Carvalho </a:t>
            </a:r>
            <a:r>
              <a:rPr lang="pt-BR" sz="1600" b="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://goo.gl/6CEXvP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endParaRPr lang="pt-BR" sz="1600" b="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183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16632"/>
            <a:ext cx="5002907" cy="6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de Concessões ao Capital Financeiro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Diversos projetos 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2016, PEC 241/2016, MP 726 e 727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1072" y="33265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Cenário de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Escassez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 a Economia Real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3428999"/>
            <a:ext cx="4032448" cy="177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88" y="1484784"/>
            <a:ext cx="4187304" cy="237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88" y="3933056"/>
            <a:ext cx="4483698" cy="156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096" y="5586778"/>
            <a:ext cx="3868936" cy="12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53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098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27773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09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1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– ANÁLISE DA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CONJUNTURA</a:t>
            </a: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75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77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48844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299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</a:t>
            </a:r>
            <a:r>
              <a:rPr lang="pt-BR" sz="2800" smtClean="0">
                <a:solidFill>
                  <a:srgbClr val="92D050"/>
                </a:solidFill>
                <a:latin typeface="Tahoma" charset="0"/>
                <a:cs typeface="Tahoma" charset="0"/>
              </a:rPr>
              <a:t>: Política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sistémica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40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7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Tênue Revisão das Condições 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Lei 9.496/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97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Lei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Complementar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148/2014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(resultante do PLC nº 99/2013 no Senado e PLP nº 238/2013 na Câmara dos Deputados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pequenas modificações aprovadas terão impacto nulo para a maioria dos estados e muito reduzido para outros. 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Lei Complementar 151/2015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(modificou a redação)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Decreto 8.616, de 29.12.2015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(Regulamento: exige desistência expressa e irrevogável de ação judicial para contestar a dívida!...)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Liminares concedidas pelo STF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ATUAÇÃO DA ACD: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Trabalho durante a tramitação dos PL 238 e 99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Boletins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nformativos </a:t>
            </a:r>
            <a:r>
              <a:rPr lang="pt-BR" sz="1200" b="0" u="sng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http</a:t>
            </a:r>
            <a:r>
              <a:rPr lang="pt-BR" sz="1200" b="0" u="sng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://www.auditoriacidada.org.br/wp-content/uploads/2012/06/Informativo-ESTADOS-</a:t>
            </a:r>
            <a:r>
              <a:rPr lang="pt-BR" sz="1200" b="0" u="sng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III.pdf</a:t>
            </a:r>
            <a:endParaRPr lang="pt-BR" sz="1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Carta </a:t>
            </a:r>
            <a:r>
              <a:rPr lang="pt-BR" sz="1600" b="0" u="sng" dirty="0" smtClean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http</a:t>
            </a:r>
            <a:r>
              <a:rPr lang="pt-BR" sz="1600" b="0" u="sng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://www.auditoriacidada.org.br/wp-content/uploads/2013/12/Carta-Senadores-II-2013-.</a:t>
            </a:r>
            <a:r>
              <a:rPr lang="pt-BR" sz="1600" b="0" u="sng" dirty="0" smtClean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pdf</a:t>
            </a:r>
            <a:r>
              <a:rPr lang="pt-BR" sz="1600" b="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</a:p>
          <a:p>
            <a:endParaRPr lang="pt-BR" sz="16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Nota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Técnica ACD 1/2016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http</a:t>
            </a:r>
            <a:r>
              <a:rPr lang="pt-BR" sz="1400" b="0" u="sng" dirty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://www.auditoriacidada.org.br/wp-content/uploads/2016/04/Nota-Te%CC%81cnica-ACD-1.2016-para-o-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STF.pdf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1400" b="0" u="sng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39821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do tipo SOCIEDADE DE PROPÓSITO ESPECÍFICO (SPE)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n-US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711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ESQUEMA DE GERAÇÃO DE DÍVIDA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N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Processo Tribunal de Contas da União</a:t>
            </a: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TC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016.585/2009-0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[Apensos: TC 024.270/2015-6, TC 043.416/2012-8]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SUMÁRIO: REPRESENTAÇÃO. CVM. PGFN. STN. 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QUESTIONAMENTOS SOBRE A NATUREZA JURÍDICA DAS OPERAÇÕES REALIZADAS POR ENTES DA FEDERAÇÃO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(MUNICÍPIOS DE BELO HORIZONTE E NOVA IGUAÇU E DISTRITO FEDERAL) PARA CAPTAR RECURSOS FINANCEIROS JUNTO AO MERCADO, MEDIANTE A CESSÃO DE DIREITOS CREDITÓRIOS LASTREADOS NA RECEITA FUTURA DE TÍTULOS DAS RESPECTIVAS DÍVIDAS ATIVAS DECORRENTES DE CRÉDITOS TRIBUTÁRIOS VENCIDOS E NÃO PAGOS, REALIZADAS POR MEIO DE FUNDOS DE INVESTIMENTO EM DIREITOS CREDITÓRIOS NÃO PADRONIZADOS (FIDC-NP). OITIVA DA COMISSÃO DE ASSUNTOS ECONÔMICOS DO SENADO NOS TERMOS DO ART. 113,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, DO RITCU. ATENDIMENTO À SOLICITAÇÃO DA PR-RJ.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9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FEDERAL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 EXTERNA</a:t>
            </a:r>
            <a:r>
              <a:rPr lang="pt-BR" sz="2200" b="0" dirty="0">
                <a:solidFill>
                  <a:schemeClr val="accent1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com Bancos Privados Internacionais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Marco: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DITADURA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Fim da paridade dólar/ouro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FED: Taxa Prime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		Ver “Confissões de um assassino econômico”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Alta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unilateral dos juros </a:t>
            </a: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Transferência das dívida externas para o Banco Central</a:t>
            </a: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</a:t>
            </a: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Refinanciamentos sucessivos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 INTERNA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Marco: Plano Real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meramente financeiros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96" y="1268760"/>
            <a:ext cx="3528393" cy="20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0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520" y="836712"/>
            <a:ext cx="8928992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RELATÓRIO TC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016.585/2009-0 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“Trata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-se, portanto, de desenho que apresenta em sua essência a mesma estrutura adotada pelos entes que optaram por criar uma empresa pública emissora de debêntures lastreadas em créditos tributários, por meio da qual o ente federado obtém do mercado uma antecipação de receitas que serão auferidas somente no futuro e que, quando o forem, serão destinadas ao pagamento dos credores, numa nítida e clara, ao ver do Ministério Público de Contas, operação de crédito, conforme o conceito amplo adotado no artigo 29, III, da LRF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.”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66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512" y="764704"/>
            <a:ext cx="90730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CONCLUSÃO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RELATÓRIO TC 016.585/2009-0 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“Arrumaram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um subterfúgio ilegal com aparência legal para antecipação de receita e burlar a LRF - que pressupõe a ação planejada e transparente, em que se previnem riscos e corrigem desvios capazes de afetar o equilíbrio das contas públicas, e regras para antecipação de receitas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“Esse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mecanismo compromete as gestões futuras e prejudica a sustentabilidade fiscal do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Município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receitas de parceladas em Dívida Ativa ou espontaneamente entrariam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também no futuro ( em outras gestões).”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836712"/>
            <a:ext cx="8087692" cy="5894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11" y="836712"/>
            <a:ext cx="7988788" cy="59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Visa “legalizar” essas operações que usam créditos tributários em garantia de emissão de debentures por empresas </a:t>
            </a:r>
          </a:p>
          <a:p>
            <a:pPr algn="ctr">
              <a:lnSpc>
                <a:spcPct val="11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não dependentes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8" y="3192621"/>
            <a:ext cx="9546902" cy="34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CONSEQUÊNCIAS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da Dívida dos Estados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Estados recorreram a Dívida Externa para pagar dívidas refinanciadas pela União</a:t>
            </a:r>
          </a:p>
          <a:p>
            <a:pPr>
              <a:lnSpc>
                <a:spcPct val="120000"/>
              </a:lnSpc>
            </a:pP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Novos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esquemas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sofisticados gerando ainda mais obrigações e comprometendo as futuras gerações em escala exponencial 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projetos</a:t>
            </a:r>
          </a:p>
          <a:p>
            <a:pPr algn="ctr">
              <a:lnSpc>
                <a:spcPct val="120000"/>
              </a:lnSpc>
            </a:pPr>
            <a:endParaRPr lang="pt-BR" sz="14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524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2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72480" y="188640"/>
            <a:ext cx="5544616" cy="61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RENDA NO BRASIL </a:t>
            </a:r>
          </a:p>
          <a:p>
            <a:r>
              <a:rPr lang="pt-BR" sz="2000" dirty="0"/>
              <a:t> 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0,5 %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ativa (renda acima de  40 salários mínimos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mensais,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$ 325 mil anuais) concentra: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30% da renda total e 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43% de toda riqueza declarada em bens e ativos financeiros.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algn="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Fonte: IPEA 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- Sérgio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Wulff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Gobetti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e Rodrigo Octávio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Orair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– com base em dados divulgados pela Receita </a:t>
            </a:r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Federal</a:t>
            </a:r>
            <a:endParaRPr lang="pt-BR" sz="1600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20" y="116632"/>
            <a:ext cx="4088979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3120" y="5589240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ativa vive com menos de 1 salário mínimo. </a:t>
            </a:r>
          </a:p>
          <a:p>
            <a:r>
              <a:rPr lang="pt-BR" sz="1600" b="0" dirty="0" smtClean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sz="160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73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5748966"/>
              </p:ext>
            </p:extLst>
          </p:nvPr>
        </p:nvGraphicFramePr>
        <p:xfrm>
          <a:off x="560512" y="332656"/>
          <a:ext cx="9217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80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345488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 algn="ctr">
              <a:lnSpc>
                <a:spcPct val="110000"/>
              </a:lnSpc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2 - Organização de grupos de estudos da Auditoria Cidadã da Dívida com o objetivo de consolidar estudos preparatórios para a participação das entidades na Frente Parlamentar (que será lançada dia 9 de agosto de 2016) e para incidir sobre os demais projetos em andamento que tem a dívida como pano de fundo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.</a:t>
            </a:r>
            <a:endParaRPr lang="pt-BR" sz="1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711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88640"/>
            <a:ext cx="94330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COLETA DE ASSINATURAS PARA A FRENTE </a:t>
            </a: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PARLAMENTAR </a:t>
            </a: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MISTA PELA </a:t>
            </a: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AUDITORIA DA DÍVIDA </a:t>
            </a: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COM </a:t>
            </a: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PARTICIPAÇÃO </a:t>
            </a: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POPULAR</a:t>
            </a:r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08" y="1628800"/>
            <a:ext cx="4784122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628800"/>
            <a:ext cx="4802512" cy="48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29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PARTICIPAÇÃO DAS ENTIDADES NA FRENTE PARLAMENTAR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ACD enviou modelo de Carta a ser confeccionada pelas respectivas entidades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Cartas das entidades serão apresentadas dia 9 de agosto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Lançamento da Frente Parlamentar</a:t>
            </a:r>
          </a:p>
          <a:p>
            <a:pPr marL="342900" indent="-342900" algn="ctr">
              <a:lnSpc>
                <a:spcPct val="120000"/>
              </a:lnSpc>
              <a:buFont typeface="Arial"/>
              <a:buChar char="•"/>
            </a:pPr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pt-BR" sz="3200" dirty="0">
                <a:solidFill>
                  <a:srgbClr val="92D050"/>
                </a:solidFill>
                <a:latin typeface="Tahoma"/>
                <a:cs typeface="Tahoma"/>
              </a:rPr>
              <a:t>9 de </a:t>
            </a:r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agosto às 16 horas</a:t>
            </a:r>
          </a:p>
          <a:p>
            <a:pPr marL="342900" indent="-342900" algn="ctr">
              <a:lnSpc>
                <a:spcPct val="120000"/>
              </a:lnSpc>
              <a:buFont typeface="Arial"/>
              <a:buChar char="•"/>
            </a:pPr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Salão Nobre da Câmara</a:t>
            </a:r>
          </a:p>
          <a:p>
            <a:pPr>
              <a:lnSpc>
                <a:spcPct val="120000"/>
              </a:lnSpc>
            </a:pP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60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664816"/>
            <a:ext cx="9217024" cy="603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GRUPOS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DE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ESTUDOS –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CENTRALIDADE DA DÍVIDA PÚBLICA</a:t>
            </a:r>
          </a:p>
          <a:p>
            <a:pPr lvl="1">
              <a:spcAft>
                <a:spcPts val="120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Justificativa para os diversos projetos e contrarreformas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Ilegalidades, ilegitimidades e fraudes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Privilégios da política monetária que gera dívida trava o Brasil e provoca sucessivas crises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CRISE não é responsabilidade dos servidores ou dos gastos sociais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Como foi calculado o “déficit primário” de 2015 ? Comparar com resultado superavitário de R$480bi quando se comparam todas as receitas realizadas e todas as despesas pagas</a:t>
            </a:r>
          </a:p>
        </p:txBody>
      </p:sp>
    </p:spTree>
    <p:extLst>
      <p:ext uri="{BB962C8B-B14F-4D97-AF65-F5344CB8AC3E}">
        <p14:creationId xmlns:p14="http://schemas.microsoft.com/office/powerpoint/2010/main" val="412233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GRUPOS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DE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ESTUDOS –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2. JUROS MAIS ELEVADOS DO MUNDO</a:t>
            </a:r>
          </a:p>
          <a:p>
            <a:pPr lvl="1">
              <a:spcAft>
                <a:spcPts val="120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Conflito de Interesses na definição da Selic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Juros nominais incidentes sobre dívida interna, externa e dos estados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ANATOCISMO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Insustentabilidade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Contabilização de Juros como se fosse Amortização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(completar)</a:t>
            </a:r>
          </a:p>
        </p:txBody>
      </p:sp>
    </p:spTree>
    <p:extLst>
      <p:ext uri="{BB962C8B-B14F-4D97-AF65-F5344CB8AC3E}">
        <p14:creationId xmlns:p14="http://schemas.microsoft.com/office/powerpoint/2010/main" val="3182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0"/>
            <a:ext cx="10009112" cy="69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GRUPOS DE ESTUDOS –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3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. MECANISMOS QUE GERAM DÍVIDA SEM CONTRAPARTIDA</a:t>
            </a:r>
            <a:endParaRPr lang="pt-BR" b="0" dirty="0">
              <a:solidFill>
                <a:schemeClr val="accent3"/>
              </a:solidFill>
              <a:latin typeface="Tahoma"/>
              <a:cs typeface="Tahom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setembro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$207 bilhões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$ 1 trilhão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missão de títulos da dívida interna para a compra de dólares (quando se encontrava em franca desvalorização), empregados na compra de títulos da dívida norte-americana, que não rendem quase nada ao país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Diferencial de taxas de juros referentes a repasses de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$ 1/2 trilhão ao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BNDES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Remanejamento estatístico de dívida interna para externa, gerando obrigação referente à variação cambial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944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GRUPOS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DE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ESTUDOS –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4</a:t>
            </a: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. NOVO ESQUEMA DE GERAÇÃO DE DÍVIDA SEM CONTRAPARTIDA</a:t>
            </a:r>
          </a:p>
          <a:p>
            <a:pPr lvl="0">
              <a:spcAft>
                <a:spcPts val="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PLS 204 (Sen. José Serra) visa “legalizar” esquema que já está funcionando em diversos estados e municípios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Empresa não dependente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Sociedade de Propósito Específico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Emissão de Debentures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Garantia de Dívida Ativa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(completar)</a:t>
            </a:r>
          </a:p>
        </p:txBody>
      </p:sp>
    </p:spTree>
    <p:extLst>
      <p:ext uri="{BB962C8B-B14F-4D97-AF65-F5344CB8AC3E}">
        <p14:creationId xmlns:p14="http://schemas.microsoft.com/office/powerpoint/2010/main" val="158678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GRUPOS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DE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ESTUDOS –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5. DÍVIDA EXTERNA</a:t>
            </a:r>
          </a:p>
          <a:p>
            <a:pPr lvl="0">
              <a:spcAft>
                <a:spcPts val="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Resgatar descobertas da CPI da Dívida Pública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Ilegalidades, ilegitimidades, suspeita de prescrição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Recentes emissões de dívida externa, apesar das reservas</a:t>
            </a:r>
          </a:p>
          <a:p>
            <a:pPr lvl="1">
              <a:spcAft>
                <a:spcPts val="12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10/março/2016					21/julho/2016</a:t>
            </a:r>
          </a:p>
          <a:p>
            <a:pPr lvl="1">
              <a:spcAft>
                <a:spcPts val="120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1">
              <a:spcAft>
                <a:spcPts val="12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				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>
              <a:spcAft>
                <a:spcPts val="120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4365104"/>
            <a:ext cx="3384376" cy="2326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60" y="4077072"/>
            <a:ext cx="431125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 dirty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7851429"/>
              </p:ext>
            </p:extLst>
          </p:nvPr>
        </p:nvGraphicFramePr>
        <p:xfrm>
          <a:off x="1208584" y="476672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76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GRUPOS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DE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ESTUDOS –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6</a:t>
            </a: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. DÍVIDA INTERNA</a:t>
            </a:r>
          </a:p>
          <a:p>
            <a:pPr lvl="0">
              <a:spcAft>
                <a:spcPts val="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Resgatar descobertas da CPI da Dívida Pública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ecanismos que geram dívida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Ausência de contrapartida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Ausência de Transparência: QUEM SÃO OS CREDORES?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Ilegalidades e ilegitimidades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Crescimento de 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$ 732 bilhões em 11 meses de 2015</a:t>
            </a:r>
          </a:p>
          <a:p>
            <a:pPr lvl="1">
              <a:spcAft>
                <a:spcPts val="12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				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>
              <a:spcAft>
                <a:spcPts val="120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954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738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GRUPOS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DE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ESTUDOS –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7. DÍVIDA DOS ESTADOS – INTERNA e EXTERNA</a:t>
            </a:r>
          </a:p>
          <a:p>
            <a:pPr lvl="0">
              <a:spcAft>
                <a:spcPts val="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Resgatar descobertas da CPI da Dívida Pública e estudos publicados no livro “Auditoria Cidadã da Dívida dos Estados”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Origem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Fatores de crescimento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PROES (Transferência do passivo dos bancos estaduais privatizados ou não para a conta da dívida dos estados)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Refinanciamento pela União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Novos esquemas (empresas não dependentes)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Ilegalidades, ilegitimidades e fraudes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1">
              <a:spcAft>
                <a:spcPts val="12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				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>
              <a:spcAft>
                <a:spcPts val="1200"/>
              </a:spcAft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3452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GRUPOS DE ESTUDOS –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/>
            <a:endParaRPr lang="pt-BR" dirty="0" smtClean="0">
              <a:solidFill>
                <a:srgbClr val="FFFFFF"/>
              </a:solidFill>
            </a:endParaRPr>
          </a:p>
          <a:p>
            <a:pPr lvl="0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8. DÍVIDA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ECOLÓGICA</a:t>
            </a:r>
          </a:p>
          <a:p>
            <a:pPr lvl="0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Identificar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na bibliografia existente, brasileira e internacional proposições que sirvam de modelo para a quantificação de cobrança através de Dívida Ecológica de empreendimentos que causam danos ambientais;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Identificar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na legislação brasileira mecanismos que possam sugerir o desenvolvimento do tema Dívida Ecológica;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Desenvolver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um conceito próprio de Dívida Ecológica no Brasil para que o mesmo sirva para identificar e julgar empreendimentos e seus responsáveis que causam danos ambientais;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Desenvolvimento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teórico do conceito de dívida ecológica para o Brasil;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Aplicação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a caso concreto: dívida ecológica referente ao recente fato ocorrido do Crime da Samarco BHP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Billinton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– Vale;</a:t>
            </a:r>
          </a:p>
          <a:p>
            <a:pPr lvl="0" algn="ctr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626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48680"/>
            <a:ext cx="921702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GRUPOS DE ESTUDOS –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TEMAS</a:t>
            </a:r>
          </a:p>
          <a:p>
            <a:pPr lvl="0"/>
            <a:endParaRPr lang="pt-BR" dirty="0" smtClean="0">
              <a:solidFill>
                <a:srgbClr val="FFFFFF"/>
              </a:solidFill>
            </a:endParaRPr>
          </a:p>
          <a:p>
            <a:pPr lvl="0"/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9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. IMPACTOS SOCIAIS E </a:t>
            </a:r>
          </a:p>
          <a:p>
            <a:pPr lvl="0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ECONÔMICOS</a:t>
            </a: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Pior distribuição de renda do 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2"/>
              </a:rPr>
              <a:t>http://iepecdg.com.br/uploads/artigos/SSRN-id2479685.pdf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							COMPARADO COM 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GINI 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75º no ranking de respeito aos Direitos 	Humanos 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Penúltimo no ranking do crescimento econômico em 2016</a:t>
            </a:r>
          </a:p>
          <a:p>
            <a:pPr lvl="0" algn="ctr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908720"/>
            <a:ext cx="4046105" cy="235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lvl="0" algn="ctr">
              <a:lnSpc>
                <a:spcPct val="11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>
              <a:lnSpc>
                <a:spcPct val="110000"/>
              </a:lnSpc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3 - Deliberação sobre o funcionamento dos grupos de estudos nos estados, articulados com os Núcleos da Auditoria Cidadã da Dívida e entidades apoiadoras</a:t>
            </a:r>
          </a:p>
          <a:p>
            <a:pPr lvl="0">
              <a:spcAft>
                <a:spcPts val="0"/>
              </a:spcAft>
            </a:pPr>
            <a:endParaRPr lang="pt-BR" sz="1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591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3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Agradecemos a presença e participação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rgbClr val="92D050"/>
                </a:solidFill>
                <a:latin typeface="Verdana" charset="0"/>
              </a:rPr>
              <a:t>d</a:t>
            </a: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e todas as pessoas</a:t>
            </a: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6523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FEDERAL: Histórico de escândalos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Comprovados por CPI </a:t>
            </a:r>
            <a:r>
              <a:rPr lang="pt-BR" b="0" dirty="0">
                <a:solidFill>
                  <a:schemeClr val="tx1"/>
                </a:solidFill>
              </a:rPr>
              <a:t>da Dívida Pública realizada na Câmara dos Deputados em 2009/2010, </a:t>
            </a:r>
            <a:r>
              <a:rPr lang="pt-BR" b="0" dirty="0" smtClean="0">
                <a:solidFill>
                  <a:schemeClr val="tx1"/>
                </a:solidFill>
              </a:rPr>
              <a:t>tais como: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transformações </a:t>
            </a:r>
            <a:r>
              <a:rPr lang="pt-BR" b="0" dirty="0">
                <a:solidFill>
                  <a:schemeClr val="tx1"/>
                </a:solidFill>
              </a:rPr>
              <a:t>de dívidas do setor privado em dívidas públicas;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excessivos e ilegítimos juros, encargos e taxas que multiplicam o valor da dívida por ela mesma;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contínuo pagamento de juros sobre juros de forma insustentável;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ágios que chegaram a 70% do valor nominal, em resgates antecipados, ou seja, dívida que sequer se encontravam vencidas; 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operações de transformação de dívida em paraísos fiscais, com suspeita de renúncia à prescrição;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refinanciamentos obscuros com cláusulas expressas de renúncia à soberania, à imunidade e à alegação de nulidade;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transformação de passivos de bancos em dívidas públicas;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utilização de mecanismos meramente financeiros que geram dívida sem contrapartida alguma ao país ou à sociedade;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ausência de documentação e de transparência;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diversos e graves indícios de ilegalidade e ilegitimidade. </a:t>
            </a:r>
          </a:p>
        </p:txBody>
      </p:sp>
    </p:spTree>
    <p:extLst>
      <p:ext uri="{BB962C8B-B14F-4D97-AF65-F5344CB8AC3E}">
        <p14:creationId xmlns:p14="http://schemas.microsoft.com/office/powerpoint/2010/main" val="2858649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6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ORIGEM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: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écadas de 70 e 80: a maioria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Resoluções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Senado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que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autorizaram endividamento dos estados sequer mencionam o Agente Credor e diversas sequer mencionam a finalidade do empréstimo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90: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política monetária federal, principalmente juros altos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9.496/97: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Saldo 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evedor inicial inflado pelo PROES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Condições abusivas: juros nominais IGP-DI + 6 a 9%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Ilegalidades, ilegitimidades e desrespeito ao Federalismo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CRESCIMENTO EXPONENCIAL DA DÍVIDA: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Empurrou estados à contratação de dívida externa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Abriu espaço para a prática de negócios ilícitos: criação de SPE 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020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44384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pt-BR" sz="2400" b="1" noProof="0" smtClean="0"/>
                        <a:t>Empréstimos do PROES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R$ 61,92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/>
                        <a:t>55%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pt-BR" sz="2400" b="1" noProof="0" smtClean="0"/>
                        <a:t>Dívida dos Estados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</a:t>
                      </a:r>
                      <a:r>
                        <a:rPr lang="pt-BR" sz="2400" b="1" baseline="0" noProof="0" smtClean="0"/>
                        <a:t> 50,25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dirty="0" smtClean="0"/>
                        <a:t>45%</a:t>
                      </a:r>
                      <a:endParaRPr lang="pt-BR" sz="2400" b="1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Relevância do Valor do PROES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no Valor Refinanciado pela União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3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33634</TotalTime>
  <Words>4439</Words>
  <Application>Microsoft Macintosh PowerPoint</Application>
  <PresentationFormat>A4 Paper (210x297 mm)</PresentationFormat>
  <Paragraphs>847</Paragraphs>
  <Slides>65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1847</cp:revision>
  <cp:lastPrinted>2008-11-20T19:12:03Z</cp:lastPrinted>
  <dcterms:created xsi:type="dcterms:W3CDTF">2001-11-19T18:24:28Z</dcterms:created>
  <dcterms:modified xsi:type="dcterms:W3CDTF">2016-07-26T12:02:40Z</dcterms:modified>
</cp:coreProperties>
</file>